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4"/>
  </p:notesMasterIdLst>
  <p:sldIdLst>
    <p:sldId id="263" r:id="rId2"/>
    <p:sldId id="256" r:id="rId3"/>
    <p:sldId id="257" r:id="rId4"/>
    <p:sldId id="258" r:id="rId5"/>
    <p:sldId id="259" r:id="rId6"/>
    <p:sldId id="260" r:id="rId7"/>
    <p:sldId id="264" r:id="rId8"/>
    <p:sldId id="266" r:id="rId9"/>
    <p:sldId id="267" r:id="rId10"/>
    <p:sldId id="261" r:id="rId11"/>
    <p:sldId id="262" r:id="rId12"/>
    <p:sldId id="265"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97" autoAdjust="0"/>
  </p:normalViewPr>
  <p:slideViewPr>
    <p:cSldViewPr snapToGrid="0" snapToObjects="1">
      <p:cViewPr>
        <p:scale>
          <a:sx n="75" d="100"/>
          <a:sy n="75" d="100"/>
        </p:scale>
        <p:origin x="3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141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7884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9393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4/25/2024</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dirty="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231834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95647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27385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158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5778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39994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764737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39702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126522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3659068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75351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8A87A34-81AB-432B-8DAE-1953F412C126}" type="datetimeFigureOut">
              <a:rPr lang="en-US" dirty="0"/>
              <a:pPr/>
              <a:t>4/25/2024</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48935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4/25/2024</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84674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jpeg"/><Relationship Id="rId5" Type="http://schemas.openxmlformats.org/officeDocument/2006/relationships/image" Target="../media/image14.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7888106-A7A5-D623-6E40-070CB77BB5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3046" y="652461"/>
            <a:ext cx="3420788" cy="3014565"/>
          </a:xfrm>
          <a:prstGeom prst="rect">
            <a:avLst/>
          </a:prstGeom>
        </p:spPr>
      </p:pic>
      <p:sp>
        <p:nvSpPr>
          <p:cNvPr id="5" name="Text 2">
            <a:extLst>
              <a:ext uri="{FF2B5EF4-FFF2-40B4-BE49-F238E27FC236}">
                <a16:creationId xmlns:a16="http://schemas.microsoft.com/office/drawing/2014/main" id="{C427EAE3-68ED-0BD5-C7CA-99164A7D5E50}"/>
              </a:ext>
            </a:extLst>
          </p:cNvPr>
          <p:cNvSpPr/>
          <p:nvPr/>
        </p:nvSpPr>
        <p:spPr>
          <a:xfrm>
            <a:off x="7312237" y="628647"/>
            <a:ext cx="5828659" cy="833199"/>
          </a:xfrm>
          <a:prstGeom prst="rect">
            <a:avLst/>
          </a:prstGeom>
          <a:noFill/>
          <a:ln/>
        </p:spPr>
        <p:txBody>
          <a:bodyPr wrap="none" rtlCol="0" anchor="t"/>
          <a:lstStyle/>
          <a:p>
            <a:pPr marL="0" indent="0">
              <a:lnSpc>
                <a:spcPts val="6561"/>
              </a:lnSpc>
              <a:buNone/>
            </a:pPr>
            <a:r>
              <a:rPr lang="en-US" sz="5249" b="1" u="sng" kern="0" spc="-105" dirty="0">
                <a:solidFill>
                  <a:srgbClr val="FF0000"/>
                </a:solidFill>
                <a:latin typeface="adonis-web" pitchFamily="34" charset="0"/>
                <a:ea typeface="adonis-web" pitchFamily="34" charset="-122"/>
                <a:cs typeface="adonis-web" pitchFamily="34" charset="-120"/>
              </a:rPr>
              <a:t>Car</a:t>
            </a:r>
            <a:r>
              <a:rPr lang="en-US" sz="5249" b="1" kern="0" spc="-105" dirty="0">
                <a:solidFill>
                  <a:srgbClr val="FF0000"/>
                </a:solidFill>
                <a:latin typeface="adonis-web" pitchFamily="34" charset="0"/>
                <a:ea typeface="adonis-web" pitchFamily="34" charset="-122"/>
                <a:cs typeface="adonis-web" pitchFamily="34" charset="-120"/>
              </a:rPr>
              <a:t> </a:t>
            </a:r>
            <a:r>
              <a:rPr lang="en-US" sz="5249" b="1" u="sng" kern="0" spc="-105" dirty="0">
                <a:solidFill>
                  <a:srgbClr val="FF0000"/>
                </a:solidFill>
                <a:latin typeface="adonis-web" pitchFamily="34" charset="0"/>
                <a:ea typeface="adonis-web" pitchFamily="34" charset="-122"/>
                <a:cs typeface="adonis-web" pitchFamily="34" charset="-120"/>
              </a:rPr>
              <a:t>Parking</a:t>
            </a:r>
            <a:r>
              <a:rPr lang="en-US" sz="5249" b="1" kern="0" spc="-105" dirty="0">
                <a:solidFill>
                  <a:srgbClr val="FF0000"/>
                </a:solidFill>
                <a:latin typeface="adonis-web" pitchFamily="34" charset="0"/>
                <a:ea typeface="adonis-web" pitchFamily="34" charset="-122"/>
                <a:cs typeface="adonis-web" pitchFamily="34" charset="-120"/>
              </a:rPr>
              <a:t> </a:t>
            </a:r>
            <a:r>
              <a:rPr lang="en-US" sz="5249" b="1" u="sng" kern="0" spc="-105" dirty="0">
                <a:solidFill>
                  <a:srgbClr val="FF0000"/>
                </a:solidFill>
                <a:latin typeface="adonis-web" pitchFamily="34" charset="0"/>
                <a:ea typeface="adonis-web" pitchFamily="34" charset="-122"/>
                <a:cs typeface="adonis-web" pitchFamily="34" charset="-120"/>
              </a:rPr>
              <a:t>System</a:t>
            </a:r>
            <a:endParaRPr lang="en-US" sz="5249" u="sng" dirty="0">
              <a:solidFill>
                <a:srgbClr val="FF0000"/>
              </a:solidFill>
            </a:endParaRPr>
          </a:p>
        </p:txBody>
      </p:sp>
      <p:sp>
        <p:nvSpPr>
          <p:cNvPr id="6" name="TextBox 5">
            <a:extLst>
              <a:ext uri="{FF2B5EF4-FFF2-40B4-BE49-F238E27FC236}">
                <a16:creationId xmlns:a16="http://schemas.microsoft.com/office/drawing/2014/main" id="{0ACC5BB8-2701-590F-531C-C802C0FC33A6}"/>
              </a:ext>
            </a:extLst>
          </p:cNvPr>
          <p:cNvSpPr txBox="1"/>
          <p:nvPr/>
        </p:nvSpPr>
        <p:spPr>
          <a:xfrm rot="10800000" flipH="1" flipV="1">
            <a:off x="709669" y="3858115"/>
            <a:ext cx="5692929" cy="1569660"/>
          </a:xfrm>
          <a:prstGeom prst="rect">
            <a:avLst/>
          </a:prstGeom>
          <a:noFill/>
        </p:spPr>
        <p:txBody>
          <a:bodyPr wrap="square" rtlCol="0">
            <a:spAutoFit/>
          </a:bodyPr>
          <a:lstStyle/>
          <a:p>
            <a:r>
              <a:rPr lang="en-IN" sz="2400" b="1" dirty="0"/>
              <a:t>Submitted by: </a:t>
            </a:r>
            <a:r>
              <a:rPr lang="en-IN" sz="2400" dirty="0"/>
              <a:t>Aryan Sharma(12220735)</a:t>
            </a:r>
          </a:p>
          <a:p>
            <a:r>
              <a:rPr lang="en-IN" sz="2400" dirty="0"/>
              <a:t>                         </a:t>
            </a:r>
            <a:r>
              <a:rPr lang="en-IN" sz="2400" dirty="0" err="1"/>
              <a:t>Ashis</a:t>
            </a:r>
            <a:r>
              <a:rPr lang="en-IN" sz="2400" dirty="0"/>
              <a:t> Pradhan(12220083)</a:t>
            </a:r>
          </a:p>
          <a:p>
            <a:r>
              <a:rPr lang="en-IN" sz="2400" dirty="0"/>
              <a:t>		              Alok Gupta(12220300)</a:t>
            </a:r>
          </a:p>
          <a:p>
            <a:r>
              <a:rPr lang="en-IN" sz="2400" dirty="0"/>
              <a:t>		              PSV Ganesh(12220402)</a:t>
            </a:r>
          </a:p>
        </p:txBody>
      </p:sp>
      <p:sp>
        <p:nvSpPr>
          <p:cNvPr id="7" name="TextBox 6">
            <a:extLst>
              <a:ext uri="{FF2B5EF4-FFF2-40B4-BE49-F238E27FC236}">
                <a16:creationId xmlns:a16="http://schemas.microsoft.com/office/drawing/2014/main" id="{3BC73331-D7C1-C8D6-F9FF-3C527E4A9B21}"/>
              </a:ext>
            </a:extLst>
          </p:cNvPr>
          <p:cNvSpPr txBox="1"/>
          <p:nvPr/>
        </p:nvSpPr>
        <p:spPr>
          <a:xfrm rot="10800000" flipH="1" flipV="1">
            <a:off x="709669" y="5894656"/>
            <a:ext cx="6552329" cy="461665"/>
          </a:xfrm>
          <a:prstGeom prst="rect">
            <a:avLst/>
          </a:prstGeom>
          <a:noFill/>
        </p:spPr>
        <p:txBody>
          <a:bodyPr wrap="square" rtlCol="0">
            <a:spAutoFit/>
          </a:bodyPr>
          <a:lstStyle/>
          <a:p>
            <a:r>
              <a:rPr lang="en-IN" sz="2400" b="1" dirty="0"/>
              <a:t>Submitted to: Mohammad Asif </a:t>
            </a:r>
            <a:r>
              <a:rPr lang="en-IN" sz="2400" b="1" dirty="0" err="1"/>
              <a:t>Ikbal</a:t>
            </a:r>
            <a:r>
              <a:rPr lang="en-IN" sz="2400" b="1" dirty="0"/>
              <a:t> (22797)</a:t>
            </a:r>
          </a:p>
        </p:txBody>
      </p:sp>
      <p:pic>
        <p:nvPicPr>
          <p:cNvPr id="12" name="Picture 11">
            <a:extLst>
              <a:ext uri="{FF2B5EF4-FFF2-40B4-BE49-F238E27FC236}">
                <a16:creationId xmlns:a16="http://schemas.microsoft.com/office/drawing/2014/main" id="{B08DE6AB-9CB2-3CCC-1A14-340B99FD9E18}"/>
              </a:ext>
            </a:extLst>
          </p:cNvPr>
          <p:cNvPicPr>
            <a:picLocks noChangeAspect="1"/>
          </p:cNvPicPr>
          <p:nvPr/>
        </p:nvPicPr>
        <p:blipFill>
          <a:blip r:embed="rId4"/>
          <a:stretch>
            <a:fillRect/>
          </a:stretch>
        </p:blipFill>
        <p:spPr>
          <a:xfrm>
            <a:off x="6858000" y="1534844"/>
            <a:ext cx="6789354" cy="3802038"/>
          </a:xfrm>
          <a:prstGeom prst="rect">
            <a:avLst/>
          </a:prstGeom>
        </p:spPr>
      </p:pic>
    </p:spTree>
    <p:extLst>
      <p:ext uri="{BB962C8B-B14F-4D97-AF65-F5344CB8AC3E}">
        <p14:creationId xmlns:p14="http://schemas.microsoft.com/office/powerpoint/2010/main" val="2724152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ADE582-1BE4-8453-7748-6AF8B97457D7}"/>
              </a:ext>
            </a:extLst>
          </p:cNvPr>
          <p:cNvSpPr txBox="1"/>
          <p:nvPr/>
        </p:nvSpPr>
        <p:spPr>
          <a:xfrm rot="10800000" flipH="1" flipV="1">
            <a:off x="948109" y="1672480"/>
            <a:ext cx="9548441" cy="3970318"/>
          </a:xfrm>
          <a:prstGeom prst="rect">
            <a:avLst/>
          </a:prstGeom>
          <a:noFill/>
        </p:spPr>
        <p:txBody>
          <a:bodyPr wrap="square" rtlCol="0">
            <a:spAutoFit/>
          </a:bodyPr>
          <a:lstStyle/>
          <a:p>
            <a:pPr algn="just" latinLnBrk="1"/>
            <a:r>
              <a:rPr lang="en-US" b="0" i="0" dirty="0">
                <a:solidFill>
                  <a:srgbClr val="444444"/>
                </a:solidFill>
                <a:effectLst/>
                <a:latin typeface="arial" panose="020B0604020202020204" pitchFamily="34" charset="0"/>
              </a:rPr>
              <a:t>Efficient space utilization: The system should effectively allocate parking spaces, maximizing the use of available space.</a:t>
            </a:r>
          </a:p>
          <a:p>
            <a:pPr algn="just" latinLnBrk="1"/>
            <a:endParaRPr lang="en-US" b="0" i="0" dirty="0">
              <a:solidFill>
                <a:srgbClr val="444444"/>
              </a:solidFill>
              <a:effectLst/>
              <a:latin typeface="arial" panose="020B0604020202020204" pitchFamily="34" charset="0"/>
            </a:endParaRPr>
          </a:p>
          <a:p>
            <a:pPr algn="just" latinLnBrk="1"/>
            <a:r>
              <a:rPr lang="en-US" b="0" i="0" dirty="0">
                <a:solidFill>
                  <a:srgbClr val="444444"/>
                </a:solidFill>
                <a:effectLst/>
                <a:latin typeface="arial" panose="020B0604020202020204" pitchFamily="34" charset="0"/>
              </a:rPr>
              <a:t>Reduced congestion: By guiding drivers to available parking spots, the system can help </a:t>
            </a:r>
          </a:p>
          <a:p>
            <a:pPr algn="just" latinLnBrk="1"/>
            <a:r>
              <a:rPr lang="en-US" b="0" i="0" dirty="0">
                <a:solidFill>
                  <a:srgbClr val="444444"/>
                </a:solidFill>
                <a:effectLst/>
                <a:latin typeface="arial" panose="020B0604020202020204" pitchFamily="34" charset="0"/>
              </a:rPr>
              <a:t>reduce congestion and traffic flow within parking areas.</a:t>
            </a:r>
          </a:p>
          <a:p>
            <a:pPr algn="just" latinLnBrk="1"/>
            <a:endParaRPr lang="en-US" b="0" i="0" dirty="0">
              <a:solidFill>
                <a:srgbClr val="444444"/>
              </a:solidFill>
              <a:effectLst/>
              <a:latin typeface="arial" panose="020B0604020202020204" pitchFamily="34" charset="0"/>
            </a:endParaRPr>
          </a:p>
          <a:p>
            <a:pPr algn="just" latinLnBrk="1"/>
            <a:r>
              <a:rPr lang="en-US" b="0" i="0" dirty="0">
                <a:solidFill>
                  <a:srgbClr val="444444"/>
                </a:solidFill>
                <a:effectLst/>
                <a:latin typeface="arial" panose="020B0604020202020204" pitchFamily="34" charset="0"/>
              </a:rPr>
              <a:t>Improved customer experience: Users should find it easier and quicker to locate parking </a:t>
            </a:r>
          </a:p>
          <a:p>
            <a:pPr algn="just" latinLnBrk="1"/>
            <a:r>
              <a:rPr lang="en-US" b="0" i="0" dirty="0">
                <a:solidFill>
                  <a:srgbClr val="444444"/>
                </a:solidFill>
                <a:effectLst/>
                <a:latin typeface="arial" panose="020B0604020202020204" pitchFamily="34" charset="0"/>
              </a:rPr>
              <a:t>spaces, enhancing their overall satisfaction.</a:t>
            </a:r>
          </a:p>
          <a:p>
            <a:pPr algn="just" latinLnBrk="1"/>
            <a:endParaRPr lang="en-US" b="0" i="0" dirty="0">
              <a:solidFill>
                <a:srgbClr val="444444"/>
              </a:solidFill>
              <a:effectLst/>
              <a:latin typeface="arial" panose="020B0604020202020204" pitchFamily="34" charset="0"/>
            </a:endParaRPr>
          </a:p>
          <a:p>
            <a:pPr algn="just" latinLnBrk="1"/>
            <a:r>
              <a:rPr lang="en-US" b="0" i="0" dirty="0">
                <a:solidFill>
                  <a:srgbClr val="444444"/>
                </a:solidFill>
                <a:effectLst/>
                <a:latin typeface="arial" panose="020B0604020202020204" pitchFamily="34" charset="0"/>
              </a:rPr>
              <a:t>Increased revenue: For commercial parking facilities, an effective parking system can lead to increased revenue through improved efficiency and potentially higher utilization rates.</a:t>
            </a:r>
          </a:p>
          <a:p>
            <a:pPr algn="just" latinLnBrk="1"/>
            <a:endParaRPr lang="en-US" b="0" i="0" dirty="0">
              <a:solidFill>
                <a:srgbClr val="444444"/>
              </a:solidFill>
              <a:effectLst/>
              <a:latin typeface="arial" panose="020B0604020202020204" pitchFamily="34" charset="0"/>
            </a:endParaRPr>
          </a:p>
          <a:p>
            <a:pPr algn="just" latinLnBrk="1"/>
            <a:r>
              <a:rPr lang="en-US" b="0" i="0" dirty="0">
                <a:solidFill>
                  <a:srgbClr val="444444"/>
                </a:solidFill>
                <a:effectLst/>
                <a:latin typeface="arial" panose="020B0604020202020204" pitchFamily="34" charset="0"/>
              </a:rPr>
              <a:t>Enhanced security: Some parking systems include features such as surveillance cameras </a:t>
            </a:r>
          </a:p>
          <a:p>
            <a:pPr algn="just" latinLnBrk="1"/>
            <a:r>
              <a:rPr lang="en-US" b="0" i="0" dirty="0">
                <a:solidFill>
                  <a:srgbClr val="444444"/>
                </a:solidFill>
                <a:effectLst/>
                <a:latin typeface="arial" panose="020B0604020202020204" pitchFamily="34" charset="0"/>
              </a:rPr>
              <a:t>and access control measures to enhance security for both vehicles and occupants.</a:t>
            </a:r>
            <a:endParaRPr lang="en-IN" b="1" dirty="0">
              <a:solidFill>
                <a:schemeClr val="accent2"/>
              </a:solidFill>
            </a:endParaRPr>
          </a:p>
        </p:txBody>
      </p:sp>
      <p:sp>
        <p:nvSpPr>
          <p:cNvPr id="26" name="TextBox 25">
            <a:extLst>
              <a:ext uri="{FF2B5EF4-FFF2-40B4-BE49-F238E27FC236}">
                <a16:creationId xmlns:a16="http://schemas.microsoft.com/office/drawing/2014/main" id="{0FD4B4E2-74B8-4FBA-C300-BAB752115EAA}"/>
              </a:ext>
            </a:extLst>
          </p:cNvPr>
          <p:cNvSpPr txBox="1"/>
          <p:nvPr/>
        </p:nvSpPr>
        <p:spPr>
          <a:xfrm rot="10800000" flipH="1" flipV="1">
            <a:off x="5354425" y="224643"/>
            <a:ext cx="1960775" cy="646331"/>
          </a:xfrm>
          <a:prstGeom prst="rect">
            <a:avLst/>
          </a:prstGeom>
          <a:noFill/>
        </p:spPr>
        <p:txBody>
          <a:bodyPr wrap="square" rtlCol="0">
            <a:spAutoFit/>
          </a:bodyPr>
          <a:lstStyle/>
          <a:p>
            <a:r>
              <a:rPr lang="en-US" sz="3600" b="1" u="sng" dirty="0">
                <a:solidFill>
                  <a:schemeClr val="accent2"/>
                </a:solidFill>
              </a:rPr>
              <a:t>R</a:t>
            </a:r>
            <a:r>
              <a:rPr lang="en-IN" sz="3600" b="1" u="sng" dirty="0" err="1">
                <a:solidFill>
                  <a:schemeClr val="accent2"/>
                </a:solidFill>
              </a:rPr>
              <a:t>esult</a:t>
            </a:r>
            <a:endParaRPr lang="en-IN" b="1" u="sng" dirty="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4" name="Text 1"/>
          <p:cNvSpPr/>
          <p:nvPr/>
        </p:nvSpPr>
        <p:spPr>
          <a:xfrm>
            <a:off x="4785488" y="128027"/>
            <a:ext cx="3684549" cy="824081"/>
          </a:xfrm>
          <a:prstGeom prst="rect">
            <a:avLst/>
          </a:prstGeom>
          <a:noFill/>
          <a:ln/>
        </p:spPr>
        <p:txBody>
          <a:bodyPr wrap="none" rtlCol="0" anchor="t"/>
          <a:lstStyle/>
          <a:p>
            <a:pPr marL="0" indent="0">
              <a:lnSpc>
                <a:spcPts val="5468"/>
              </a:lnSpc>
              <a:buNone/>
            </a:pPr>
            <a:r>
              <a:rPr lang="en-US" sz="6000" b="1" u="sng" kern="0" spc="-87" dirty="0">
                <a:solidFill>
                  <a:schemeClr val="accent2"/>
                </a:solidFill>
                <a:latin typeface="adonis-web" pitchFamily="34" charset="0"/>
                <a:ea typeface="adonis-web" pitchFamily="34" charset="-122"/>
              </a:rPr>
              <a:t>Conclusion</a:t>
            </a:r>
            <a:endParaRPr lang="en-US" sz="4374" u="sng" dirty="0">
              <a:solidFill>
                <a:schemeClr val="accent2"/>
              </a:solidFill>
            </a:endParaRPr>
          </a:p>
        </p:txBody>
      </p:sp>
      <p:sp>
        <p:nvSpPr>
          <p:cNvPr id="5" name="TextBox 4">
            <a:extLst>
              <a:ext uri="{FF2B5EF4-FFF2-40B4-BE49-F238E27FC236}">
                <a16:creationId xmlns:a16="http://schemas.microsoft.com/office/drawing/2014/main" id="{9C977C76-4862-173F-FA14-57A20E57C19D}"/>
              </a:ext>
            </a:extLst>
          </p:cNvPr>
          <p:cNvSpPr txBox="1"/>
          <p:nvPr/>
        </p:nvSpPr>
        <p:spPr>
          <a:xfrm>
            <a:off x="2017336" y="1861794"/>
            <a:ext cx="9832157" cy="4154984"/>
          </a:xfrm>
          <a:prstGeom prst="rect">
            <a:avLst/>
          </a:prstGeom>
          <a:noFill/>
        </p:spPr>
        <p:txBody>
          <a:bodyPr wrap="square" rtlCol="0">
            <a:spAutoFit/>
          </a:bodyPr>
          <a:lstStyle/>
          <a:p>
            <a:r>
              <a:rPr lang="en-US" sz="2400" b="0" i="0" dirty="0">
                <a:solidFill>
                  <a:srgbClr val="444444"/>
                </a:solidFill>
                <a:effectLst/>
                <a:latin typeface="arial" panose="020B0604020202020204" pitchFamily="34" charset="0"/>
              </a:rPr>
              <a:t>In conclusion, a well-designed and properly implemented car parking system offers numerous benefits to both operators and users. It optimizes space utilization, reduces congestion, enhances the overall customer experience, potentially increases revenue, and improves security. By efficiently guiding drivers to available parking spots and incorporating advanced technologies such as sensors and automated payment systems, modern parking systems address the challenges of urban mobility and contribute to a more seamless and convenient transportation experience. As cities continue to grow and evolve, investing in smart parking solutions becomes increasingly essential for sustainable urban development and improved quality of life.</a:t>
            </a:r>
            <a:endParaRPr lang="en-IN"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DD1B77-B60B-7BF4-C3C9-5557099E20A2}"/>
              </a:ext>
            </a:extLst>
          </p:cNvPr>
          <p:cNvSpPr txBox="1"/>
          <p:nvPr/>
        </p:nvSpPr>
        <p:spPr>
          <a:xfrm>
            <a:off x="1162050" y="1181100"/>
            <a:ext cx="7277100" cy="1323439"/>
          </a:xfrm>
          <a:prstGeom prst="rect">
            <a:avLst/>
          </a:prstGeom>
          <a:noFill/>
        </p:spPr>
        <p:txBody>
          <a:bodyPr wrap="square" rtlCol="0">
            <a:spAutoFit/>
          </a:bodyPr>
          <a:lstStyle/>
          <a:p>
            <a:r>
              <a:rPr lang="en-US" sz="8000" dirty="0"/>
              <a:t>Thank You!</a:t>
            </a:r>
            <a:endParaRPr lang="en-IN" dirty="0"/>
          </a:p>
        </p:txBody>
      </p:sp>
      <p:sp>
        <p:nvSpPr>
          <p:cNvPr id="3" name="TextBox 2">
            <a:extLst>
              <a:ext uri="{FF2B5EF4-FFF2-40B4-BE49-F238E27FC236}">
                <a16:creationId xmlns:a16="http://schemas.microsoft.com/office/drawing/2014/main" id="{FC04FA18-712F-BD1E-4845-1C6AAF40F5CA}"/>
              </a:ext>
            </a:extLst>
          </p:cNvPr>
          <p:cNvSpPr txBox="1"/>
          <p:nvPr/>
        </p:nvSpPr>
        <p:spPr>
          <a:xfrm>
            <a:off x="7795444" y="5968180"/>
            <a:ext cx="5841898" cy="1477328"/>
          </a:xfrm>
          <a:prstGeom prst="rect">
            <a:avLst/>
          </a:prstGeom>
          <a:noFill/>
        </p:spPr>
        <p:txBody>
          <a:bodyPr wrap="square" rtlCol="0">
            <a:spAutoFit/>
          </a:bodyPr>
          <a:lstStyle/>
          <a:p>
            <a:r>
              <a:rPr lang="en-US" dirty="0"/>
              <a:t>THE END</a:t>
            </a:r>
          </a:p>
          <a:p>
            <a:endParaRPr lang="en-US" dirty="0"/>
          </a:p>
          <a:p>
            <a:endParaRPr lang="en-US" dirty="0"/>
          </a:p>
          <a:p>
            <a:endParaRPr lang="en-US" dirty="0"/>
          </a:p>
          <a:p>
            <a:r>
              <a:rPr lang="en-US" dirty="0"/>
              <a:t>Entertainment Never die!</a:t>
            </a:r>
            <a:endParaRPr lang="en-IN" dirty="0"/>
          </a:p>
        </p:txBody>
      </p:sp>
    </p:spTree>
    <p:extLst>
      <p:ext uri="{BB962C8B-B14F-4D97-AF65-F5344CB8AC3E}">
        <p14:creationId xmlns:p14="http://schemas.microsoft.com/office/powerpoint/2010/main" val="391260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6" name="Text 2"/>
          <p:cNvSpPr/>
          <p:nvPr/>
        </p:nvSpPr>
        <p:spPr>
          <a:xfrm>
            <a:off x="5316749" y="174431"/>
            <a:ext cx="2450937" cy="833199"/>
          </a:xfrm>
          <a:prstGeom prst="rect">
            <a:avLst/>
          </a:prstGeom>
          <a:noFill/>
          <a:ln/>
        </p:spPr>
        <p:txBody>
          <a:bodyPr wrap="none" rtlCol="0" anchor="t"/>
          <a:lstStyle/>
          <a:p>
            <a:pPr marL="0" indent="0">
              <a:lnSpc>
                <a:spcPts val="6561"/>
              </a:lnSpc>
              <a:buNone/>
            </a:pPr>
            <a:r>
              <a:rPr lang="en-US" sz="5249" b="1" u="sng" kern="0" spc="-105" dirty="0">
                <a:solidFill>
                  <a:schemeClr val="accent2"/>
                </a:solidFill>
                <a:latin typeface="adonis-web" pitchFamily="34" charset="0"/>
                <a:ea typeface="adonis-web" pitchFamily="34" charset="-122"/>
                <a:cs typeface="adonis-web" pitchFamily="34" charset="-120"/>
              </a:rPr>
              <a:t>Abstract</a:t>
            </a:r>
            <a:endParaRPr lang="en-US" sz="5249" u="sng" dirty="0">
              <a:solidFill>
                <a:schemeClr val="accent2"/>
              </a:solidFill>
            </a:endParaRPr>
          </a:p>
        </p:txBody>
      </p:sp>
      <p:sp>
        <p:nvSpPr>
          <p:cNvPr id="8" name="Shape 4"/>
          <p:cNvSpPr/>
          <p:nvPr/>
        </p:nvSpPr>
        <p:spPr>
          <a:xfrm>
            <a:off x="2348389" y="5356027"/>
            <a:ext cx="355402" cy="355402"/>
          </a:xfrm>
          <a:prstGeom prst="roundRect">
            <a:avLst>
              <a:gd name="adj" fmla="val 25726039"/>
            </a:avLst>
          </a:prstGeom>
          <a:noFill/>
          <a:ln w="7620">
            <a:solidFill>
              <a:srgbClr val="FFFFFF"/>
            </a:solidFill>
            <a:prstDash val="solid"/>
          </a:ln>
        </p:spPr>
        <p:txBody>
          <a:bodyPr/>
          <a:lstStyle/>
          <a:p>
            <a:endParaRPr lang="en-IN" dirty="0"/>
          </a:p>
        </p:txBody>
      </p:sp>
      <p:sp>
        <p:nvSpPr>
          <p:cNvPr id="7" name="TextBox 6">
            <a:extLst>
              <a:ext uri="{FF2B5EF4-FFF2-40B4-BE49-F238E27FC236}">
                <a16:creationId xmlns:a16="http://schemas.microsoft.com/office/drawing/2014/main" id="{21B0D8D3-CBA2-FE50-6DF2-EF842001F9D0}"/>
              </a:ext>
            </a:extLst>
          </p:cNvPr>
          <p:cNvSpPr txBox="1"/>
          <p:nvPr/>
        </p:nvSpPr>
        <p:spPr>
          <a:xfrm>
            <a:off x="1489436" y="1143573"/>
            <a:ext cx="11189616" cy="4832092"/>
          </a:xfrm>
          <a:prstGeom prst="rect">
            <a:avLst/>
          </a:prstGeom>
          <a:noFill/>
        </p:spPr>
        <p:txBody>
          <a:bodyPr wrap="square" rtlCol="0">
            <a:spAutoFit/>
          </a:bodyPr>
          <a:lstStyle/>
          <a:p>
            <a:r>
              <a:rPr lang="en-US" sz="2800" b="0" i="0" dirty="0">
                <a:solidFill>
                  <a:srgbClr val="374151"/>
                </a:solidFill>
                <a:effectLst/>
                <a:latin typeface="__Inter_aaf875"/>
              </a:rPr>
              <a:t>A car parking system is an automated solution designed to manage and optimize the use of parking spaces in various facilities. It typically employs sensors, </a:t>
            </a:r>
            <a:r>
              <a:rPr lang="en-US" sz="2800" b="0" i="0" dirty="0" err="1">
                <a:solidFill>
                  <a:srgbClr val="374151"/>
                </a:solidFill>
                <a:effectLst/>
                <a:latin typeface="__Inter_aaf875"/>
              </a:rPr>
              <a:t>microProcessor</a:t>
            </a:r>
            <a:r>
              <a:rPr lang="en-US" sz="2800" b="0" i="0" dirty="0">
                <a:solidFill>
                  <a:srgbClr val="374151"/>
                </a:solidFill>
                <a:effectLst/>
                <a:latin typeface="__Inter_aaf875"/>
              </a:rPr>
              <a:t>, and infrared communication to monitor the availability of parking slots in real-time. This system aims to reduce traffic congestion in parking areas by providing clear information about vacant slots, thereby streamlining the parking process. By integrating a display at the entrance, users can easily identify open parking slots, minimizing the need for manual assistance and reducing time spent on searching for a parking spot. Overall, a car parking system enhances efficiency, saves time, and contributes to better parking management in commercial and industrial settings.</a:t>
            </a:r>
            <a:endParaRPr lang="en-I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1"/>
          <p:cNvSpPr/>
          <p:nvPr/>
        </p:nvSpPr>
        <p:spPr>
          <a:xfrm>
            <a:off x="5533023" y="744279"/>
            <a:ext cx="2906783" cy="694373"/>
          </a:xfrm>
          <a:prstGeom prst="rect">
            <a:avLst/>
          </a:prstGeom>
          <a:noFill/>
          <a:ln/>
        </p:spPr>
        <p:txBody>
          <a:bodyPr wrap="none" rtlCol="0" anchor="t"/>
          <a:lstStyle/>
          <a:p>
            <a:pPr marL="0" indent="0">
              <a:lnSpc>
                <a:spcPts val="5468"/>
              </a:lnSpc>
              <a:buNone/>
            </a:pPr>
            <a:r>
              <a:rPr lang="en-US" sz="4374" b="1" u="sng" kern="0" spc="-87" dirty="0">
                <a:solidFill>
                  <a:schemeClr val="accent2"/>
                </a:solidFill>
                <a:latin typeface="adonis-web" pitchFamily="34" charset="0"/>
                <a:ea typeface="adonis-web" pitchFamily="34" charset="-122"/>
              </a:rPr>
              <a:t>Introduction</a:t>
            </a:r>
            <a:endParaRPr lang="en-US" sz="4374" u="sng" dirty="0">
              <a:solidFill>
                <a:schemeClr val="accent2"/>
              </a:solidFill>
            </a:endParaRPr>
          </a:p>
        </p:txBody>
      </p:sp>
      <p:sp>
        <p:nvSpPr>
          <p:cNvPr id="10" name="TextBox 9">
            <a:extLst>
              <a:ext uri="{FF2B5EF4-FFF2-40B4-BE49-F238E27FC236}">
                <a16:creationId xmlns:a16="http://schemas.microsoft.com/office/drawing/2014/main" id="{CDA1D712-FC48-A4E7-7BAC-66FBE067206E}"/>
              </a:ext>
            </a:extLst>
          </p:cNvPr>
          <p:cNvSpPr txBox="1"/>
          <p:nvPr/>
        </p:nvSpPr>
        <p:spPr>
          <a:xfrm rot="10800000" flipH="1" flipV="1">
            <a:off x="2296160" y="2133859"/>
            <a:ext cx="11348085" cy="2492990"/>
          </a:xfrm>
          <a:prstGeom prst="rect">
            <a:avLst/>
          </a:prstGeom>
          <a:noFill/>
        </p:spPr>
        <p:txBody>
          <a:bodyPr wrap="square" rtlCol="0">
            <a:spAutoFit/>
          </a:bodyPr>
          <a:lstStyle/>
          <a:p>
            <a:pPr latinLnBrk="1"/>
            <a:r>
              <a:rPr lang="en-US" sz="2400" b="0" i="0" dirty="0">
                <a:solidFill>
                  <a:srgbClr val="374151"/>
                </a:solidFill>
                <a:effectLst/>
                <a:latin typeface="__Inter_aaf875"/>
              </a:rPr>
              <a:t>This Car Parking System is a simple system that allows users to park and retrieve their cars from a parking lot. The system will keep track of the available spots and the spots occupied by parked cars. This system will improve the management of parking spaces and make it more efficient for users to find a parking </a:t>
            </a:r>
          </a:p>
          <a:p>
            <a:pPr latinLnBrk="1"/>
            <a:r>
              <a:rPr lang="en-US" sz="2400" b="0" i="0" dirty="0">
                <a:solidFill>
                  <a:srgbClr val="374151"/>
                </a:solidFill>
                <a:effectLst/>
                <a:latin typeface="__Inter_aaf875"/>
              </a:rPr>
              <a:t>spot.</a:t>
            </a:r>
            <a:endParaRPr lang="en-US" sz="2400" b="0" i="0" dirty="0">
              <a:solidFill>
                <a:srgbClr val="444444"/>
              </a:solidFill>
              <a:effectLst/>
              <a:latin typeface="arial" panose="020B0604020202020204" pitchFamily="34" charset="0"/>
            </a:endParaRPr>
          </a:p>
          <a:p>
            <a:pPr algn="just" latinLnBrk="1"/>
            <a:endParaRPr lang="en-US" b="0" i="0" dirty="0">
              <a:solidFill>
                <a:srgbClr val="444444"/>
              </a:solidFill>
              <a:effectLst/>
              <a:latin typeface="arial" panose="020B0604020202020204" pitchFamily="34" charset="0"/>
            </a:endParaRPr>
          </a:p>
          <a:p>
            <a:pPr algn="just" latinLnBrk="1"/>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 1"/>
          <p:cNvSpPr/>
          <p:nvPr/>
        </p:nvSpPr>
        <p:spPr>
          <a:xfrm>
            <a:off x="5771597" y="229887"/>
            <a:ext cx="2238792" cy="694373"/>
          </a:xfrm>
          <a:prstGeom prst="rect">
            <a:avLst/>
          </a:prstGeom>
          <a:noFill/>
          <a:ln/>
        </p:spPr>
        <p:txBody>
          <a:bodyPr wrap="none" rtlCol="0" anchor="t"/>
          <a:lstStyle/>
          <a:p>
            <a:pPr marL="0" indent="0">
              <a:lnSpc>
                <a:spcPts val="5468"/>
              </a:lnSpc>
              <a:buNone/>
            </a:pPr>
            <a:r>
              <a:rPr lang="en-US" sz="4374" b="1" kern="0" spc="-87" dirty="0" err="1">
                <a:solidFill>
                  <a:srgbClr val="FF75D3"/>
                </a:solidFill>
                <a:latin typeface="adonis-web" pitchFamily="34" charset="0"/>
                <a:ea typeface="adonis-web" pitchFamily="34" charset="-122"/>
              </a:rPr>
              <a:t>Componets</a:t>
            </a:r>
            <a:r>
              <a:rPr lang="en-US" sz="4374" b="1" kern="0" spc="-87" dirty="0">
                <a:solidFill>
                  <a:srgbClr val="FF75D3"/>
                </a:solidFill>
                <a:latin typeface="adonis-web" pitchFamily="34" charset="0"/>
                <a:ea typeface="adonis-web" pitchFamily="34" charset="-122"/>
              </a:rPr>
              <a:t> </a:t>
            </a:r>
            <a:endParaRPr lang="en-US" sz="4374" dirty="0"/>
          </a:p>
        </p:txBody>
      </p:sp>
      <p:sp>
        <p:nvSpPr>
          <p:cNvPr id="6" name="Rectangle 7">
            <a:extLst>
              <a:ext uri="{FF2B5EF4-FFF2-40B4-BE49-F238E27FC236}">
                <a16:creationId xmlns:a16="http://schemas.microsoft.com/office/drawing/2014/main" id="{6CC00198-2F1F-2F36-802A-245DD39DA825}"/>
              </a:ext>
            </a:extLst>
          </p:cNvPr>
          <p:cNvSpPr>
            <a:spLocks noChangeArrowheads="1"/>
          </p:cNvSpPr>
          <p:nvPr/>
        </p:nvSpPr>
        <p:spPr bwMode="auto">
          <a:xfrm>
            <a:off x="377072" y="1638747"/>
            <a:ext cx="13461476" cy="472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444444"/>
                </a:solidFill>
                <a:effectLst/>
                <a:latin typeface="Arial" panose="020B0604020202020204" pitchFamily="34" charset="0"/>
                <a:cs typeface="Arial" panose="020B0604020202020204" pitchFamily="34" charset="0"/>
              </a:rPr>
              <a:t>A. </a:t>
            </a:r>
            <a:r>
              <a:rPr lang="en-US" altLang="en-US" sz="1600" b="1" i="1" dirty="0">
                <a:solidFill>
                  <a:srgbClr val="444444"/>
                </a:solidFill>
                <a:cs typeface="Arial" panose="020B0604020202020204" pitchFamily="34" charset="0"/>
              </a:rPr>
              <a:t>Raspberry pi</a:t>
            </a:r>
            <a:endParaRPr kumimoji="0" lang="en-US" altLang="en-US" sz="900" b="1"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87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endParaRPr kumimoji="0" lang="en-US" altLang="en-US" sz="1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A</a:t>
            </a:r>
            <a:r>
              <a:rPr lang="en-US" sz="1400" b="0" i="0" dirty="0">
                <a:solidFill>
                  <a:srgbClr val="000000"/>
                </a:solidFill>
                <a:effectLst/>
                <a:latin typeface="Roboto" panose="020F0502020204030204" pitchFamily="2" charset="0"/>
              </a:rPr>
              <a:t> powerful feature of the Raspberry Pi is the row of GPIO (general-purpose input/output) pins along the top edge of the board. A 40-pin GPIO header is found on all current Raspberry Pi boards, although it is unpopulated on Raspberry Pi Zero, Raspberry Pi Zero W, and Raspberry Pi Zero 2 W. The GPIO headers on all boards have a 0.1in (2.54mm) pin pitch. It is also known as Mini CPU.</a:t>
            </a:r>
            <a:endParaRPr kumimoji="0" lang="en-US" altLang="en-US" sz="1400" b="0" i="0" u="none" strike="noStrike" cap="none" normalizeH="0" baseline="0" dirty="0">
              <a:ln>
                <a:noFill/>
              </a:ln>
              <a:solidFill>
                <a:srgbClr val="444444"/>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444444"/>
                </a:solidFill>
                <a:effectLst/>
                <a:latin typeface="Arial" panose="020B0604020202020204" pitchFamily="34" charset="0"/>
                <a:cs typeface="Arial" panose="020B0604020202020204" pitchFamily="34" charset="0"/>
              </a:rPr>
              <a:t>B. </a:t>
            </a:r>
            <a:r>
              <a:rPr lang="en-US" altLang="en-US" sz="1600" b="1" i="1" dirty="0">
                <a:solidFill>
                  <a:srgbClr val="444444"/>
                </a:solidFill>
                <a:cs typeface="Arial" panose="020B0604020202020204" pitchFamily="34" charset="0"/>
              </a:rPr>
              <a:t>Infrared sensor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9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endParaRPr kumimoji="0" lang="en-US" altLang="en-US" sz="9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An infrared sensor is a device that detects infrared radiation in its environment and outputs an electric signal. this sensor can detect movement as well as to measure the heat of an object. This sensor can detect infrared radiation, which is invisible to our eyes.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A8A9FBEC-32E0-6C1D-7B5F-61E84D8E4D24}"/>
              </a:ext>
            </a:extLst>
          </p:cNvPr>
          <p:cNvPicPr>
            <a:picLocks noChangeAspect="1"/>
          </p:cNvPicPr>
          <p:nvPr/>
        </p:nvPicPr>
        <p:blipFill>
          <a:blip r:embed="rId3"/>
          <a:stretch>
            <a:fillRect/>
          </a:stretch>
        </p:blipFill>
        <p:spPr>
          <a:xfrm>
            <a:off x="2386012" y="1514810"/>
            <a:ext cx="2543175" cy="1800225"/>
          </a:xfrm>
          <a:prstGeom prst="rect">
            <a:avLst/>
          </a:prstGeom>
        </p:spPr>
      </p:pic>
      <p:pic>
        <p:nvPicPr>
          <p:cNvPr id="7" name="Picture 6">
            <a:extLst>
              <a:ext uri="{FF2B5EF4-FFF2-40B4-BE49-F238E27FC236}">
                <a16:creationId xmlns:a16="http://schemas.microsoft.com/office/drawing/2014/main" id="{3FFA931C-75A8-11CE-37E6-4B75FA93AC7A}"/>
              </a:ext>
            </a:extLst>
          </p:cNvPr>
          <p:cNvPicPr>
            <a:picLocks noChangeAspect="1"/>
          </p:cNvPicPr>
          <p:nvPr/>
        </p:nvPicPr>
        <p:blipFill>
          <a:blip r:embed="rId4"/>
          <a:stretch>
            <a:fillRect/>
          </a:stretch>
        </p:blipFill>
        <p:spPr>
          <a:xfrm>
            <a:off x="2638425" y="4114800"/>
            <a:ext cx="2724150" cy="1676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CFE841-CA2A-3697-06D7-9B029CA93E34}"/>
              </a:ext>
            </a:extLst>
          </p:cNvPr>
          <p:cNvSpPr>
            <a:spLocks noChangeArrowheads="1"/>
          </p:cNvSpPr>
          <p:nvPr/>
        </p:nvSpPr>
        <p:spPr bwMode="auto">
          <a:xfrm>
            <a:off x="216816" y="1475842"/>
            <a:ext cx="12735613"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1" u="sng" strike="noStrike" cap="none" normalizeH="0" baseline="0" dirty="0">
                <a:ln>
                  <a:noFill/>
                </a:ln>
                <a:solidFill>
                  <a:srgbClr val="444444"/>
                </a:solidFill>
                <a:effectLst/>
                <a:latin typeface="Arial" panose="020B0604020202020204" pitchFamily="34" charset="0"/>
                <a:cs typeface="Arial" panose="020B0604020202020204" pitchFamily="34" charset="0"/>
              </a:rPr>
              <a:t>LCD</a:t>
            </a:r>
            <a:endParaRPr kumimoji="0" lang="en-US" altLang="en-US" sz="900" b="1" i="0" u="sng"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45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endParaRPr kumimoji="0" lang="en-US" altLang="en-US" sz="1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We  utilize  screen  as  display. LCD is utilized in a  project  to visualize the output of application. Liquid    crystal   displays   (LCDs)   have supplies which  combine  the  properties  of  both liquids and  crystals.  With  the   liquid  crystal  material sand  witched in between them, an LCD consists of  two  glass  panels.   The inner  surface  of the glass   plates   are   covered     with   transparent electrodes  that  identify the character, symbols or  patterns  to  be  displayed and the polymeric layers  are  present  in  between  the  electrodes and   the   liquid  crystal, which makes the liquid crystal    molecules     for maintaining   a defined direction angle.</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400" dirty="0">
              <a:solidFill>
                <a:srgbClr val="444444"/>
              </a:solidFill>
              <a:cs typeface="Arial" panose="020B0604020202020204" pitchFamily="34" charset="0"/>
            </a:endParaRPr>
          </a:p>
        </p:txBody>
      </p:sp>
      <p:sp>
        <p:nvSpPr>
          <p:cNvPr id="3" name="Rectangle 3">
            <a:extLst>
              <a:ext uri="{FF2B5EF4-FFF2-40B4-BE49-F238E27FC236}">
                <a16:creationId xmlns:a16="http://schemas.microsoft.com/office/drawing/2014/main" id="{E39A90C2-A8E1-715E-62BA-F8894964E07E}"/>
              </a:ext>
            </a:extLst>
          </p:cNvPr>
          <p:cNvSpPr>
            <a:spLocks noChangeArrowheads="1"/>
          </p:cNvSpPr>
          <p:nvPr/>
        </p:nvSpPr>
        <p:spPr bwMode="auto">
          <a:xfrm>
            <a:off x="216815" y="4478064"/>
            <a:ext cx="12651459" cy="2385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1" u="sng" strike="noStrike" cap="none" normalizeH="0" baseline="0" dirty="0">
                <a:ln>
                  <a:noFill/>
                </a:ln>
                <a:solidFill>
                  <a:srgbClr val="444444"/>
                </a:solidFill>
                <a:effectLst/>
                <a:latin typeface="Arial" panose="020B0604020202020204" pitchFamily="34" charset="0"/>
                <a:cs typeface="Arial" panose="020B0604020202020204" pitchFamily="34" charset="0"/>
              </a:rPr>
              <a:t>Bread Board</a:t>
            </a:r>
            <a:endParaRPr kumimoji="0" lang="en-US" altLang="en-US" sz="900" b="1" i="0" u="sng"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85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endParaRPr kumimoji="0" lang="en-US" altLang="en-US" sz="9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A  breadboard (sometimes called </a:t>
            </a:r>
            <a:r>
              <a:rPr kumimoji="0" lang="en-US" altLang="en-US" sz="1600" b="0" i="0" u="none" strike="noStrike" cap="none" normalizeH="0" baseline="0" dirty="0" err="1">
                <a:ln>
                  <a:noFill/>
                </a:ln>
                <a:solidFill>
                  <a:srgbClr val="444444"/>
                </a:solidFill>
                <a:effectLst/>
                <a:latin typeface="Arial" panose="020B0604020202020204" pitchFamily="34" charset="0"/>
                <a:cs typeface="Arial" panose="020B0604020202020204" pitchFamily="34" charset="0"/>
              </a:rPr>
              <a:t>plugblock</a:t>
            </a: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is used  for  building temporary circuits. It is useful    to    designers    because   it   allows components    to   be removed and replaced easily.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It  is useful to the person who wants to build a circuit to demonstrate its action, then  to  reuse   the  components in another circuit.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985434BC-A3E9-749E-DBBC-47D97F9668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907"/>
          <a:stretch/>
        </p:blipFill>
        <p:spPr bwMode="auto">
          <a:xfrm>
            <a:off x="1909916" y="4478065"/>
            <a:ext cx="3461786" cy="13893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CE2B784-3926-A449-771B-9CE1FBC78A2F}"/>
              </a:ext>
            </a:extLst>
          </p:cNvPr>
          <p:cNvPicPr>
            <a:picLocks noChangeAspect="1"/>
          </p:cNvPicPr>
          <p:nvPr/>
        </p:nvPicPr>
        <p:blipFill>
          <a:blip r:embed="rId4"/>
          <a:stretch>
            <a:fillRect/>
          </a:stretch>
        </p:blipFill>
        <p:spPr>
          <a:xfrm>
            <a:off x="1781175" y="583453"/>
            <a:ext cx="2609850" cy="1752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D8A3200-6F58-D2B1-F639-090DCCB9CEB4}"/>
              </a:ext>
            </a:extLst>
          </p:cNvPr>
          <p:cNvSpPr txBox="1"/>
          <p:nvPr/>
        </p:nvSpPr>
        <p:spPr>
          <a:xfrm rot="10800000" flipH="1" flipV="1">
            <a:off x="4751108" y="446883"/>
            <a:ext cx="4091234" cy="523220"/>
          </a:xfrm>
          <a:prstGeom prst="rect">
            <a:avLst/>
          </a:prstGeom>
          <a:noFill/>
        </p:spPr>
        <p:txBody>
          <a:bodyPr wrap="square" rtlCol="0">
            <a:spAutoFit/>
          </a:bodyPr>
          <a:lstStyle/>
          <a:p>
            <a:r>
              <a:rPr lang="en-IN" sz="2800" b="1" u="sng" dirty="0">
                <a:solidFill>
                  <a:schemeClr val="accent2"/>
                </a:solidFill>
              </a:rPr>
              <a:t>Software</a:t>
            </a:r>
            <a:r>
              <a:rPr lang="en-IN" sz="2800" b="1" dirty="0">
                <a:solidFill>
                  <a:schemeClr val="accent2"/>
                </a:solidFill>
              </a:rPr>
              <a:t> </a:t>
            </a:r>
            <a:r>
              <a:rPr lang="en-IN" sz="2800" b="1" u="sng" dirty="0">
                <a:solidFill>
                  <a:schemeClr val="accent2"/>
                </a:solidFill>
              </a:rPr>
              <a:t>Requirement</a:t>
            </a:r>
            <a:endParaRPr lang="en-IN" b="1" u="sng" dirty="0">
              <a:solidFill>
                <a:schemeClr val="accent2"/>
              </a:solidFill>
            </a:endParaRPr>
          </a:p>
        </p:txBody>
      </p:sp>
      <p:sp>
        <p:nvSpPr>
          <p:cNvPr id="5" name="TextBox 4">
            <a:extLst>
              <a:ext uri="{FF2B5EF4-FFF2-40B4-BE49-F238E27FC236}">
                <a16:creationId xmlns:a16="http://schemas.microsoft.com/office/drawing/2014/main" id="{69C20A9B-3B32-1CA7-2828-5A887030C514}"/>
              </a:ext>
            </a:extLst>
          </p:cNvPr>
          <p:cNvSpPr txBox="1"/>
          <p:nvPr/>
        </p:nvSpPr>
        <p:spPr>
          <a:xfrm>
            <a:off x="828675" y="1136671"/>
            <a:ext cx="11378251" cy="3447098"/>
          </a:xfrm>
          <a:prstGeom prst="rect">
            <a:avLst/>
          </a:prstGeom>
          <a:noFill/>
        </p:spPr>
        <p:txBody>
          <a:bodyPr wrap="square" rtlCol="0">
            <a:spAutoFit/>
          </a:bodyPr>
          <a:lstStyle/>
          <a:p>
            <a:pPr algn="just" latinLnBrk="1"/>
            <a:r>
              <a:rPr lang="en-IN" sz="2000" b="1" u="sng" dirty="0">
                <a:solidFill>
                  <a:srgbClr val="444444"/>
                </a:solidFill>
                <a:effectLst/>
                <a:latin typeface="arial" panose="020B0604020202020204" pitchFamily="34" charset="0"/>
              </a:rPr>
              <a:t>Proteus 8</a:t>
            </a:r>
          </a:p>
          <a:p>
            <a:pPr algn="just" latinLnBrk="1"/>
            <a:endParaRPr lang="en-US" b="1" u="sng" dirty="0">
              <a:solidFill>
                <a:srgbClr val="444444"/>
              </a:solidFill>
              <a:effectLst/>
              <a:latin typeface="arial" panose="020B0604020202020204" pitchFamily="34" charset="0"/>
            </a:endParaRPr>
          </a:p>
          <a:p>
            <a:pPr algn="just" latinLnBrk="1"/>
            <a:endParaRPr lang="en-US" dirty="0">
              <a:solidFill>
                <a:srgbClr val="444444"/>
              </a:solidFill>
              <a:latin typeface="arial" panose="020B0604020202020204" pitchFamily="34" charset="0"/>
            </a:endParaRPr>
          </a:p>
          <a:p>
            <a:pPr algn="just" latinLnBrk="1"/>
            <a:endParaRPr lang="en-US" b="0" i="0" dirty="0">
              <a:solidFill>
                <a:srgbClr val="444444"/>
              </a:solidFill>
              <a:effectLst/>
              <a:latin typeface="arial" panose="020B0604020202020204" pitchFamily="34" charset="0"/>
            </a:endParaRPr>
          </a:p>
          <a:p>
            <a:pPr algn="just" latinLnBrk="1"/>
            <a:endParaRPr lang="en-US" dirty="0">
              <a:solidFill>
                <a:srgbClr val="444444"/>
              </a:solidFill>
              <a:latin typeface="arial" panose="020B0604020202020204" pitchFamily="34" charset="0"/>
            </a:endParaRPr>
          </a:p>
          <a:p>
            <a:pPr algn="just" latinLnBrk="1"/>
            <a:endParaRPr lang="en-US" b="0" i="0" dirty="0">
              <a:solidFill>
                <a:srgbClr val="444444"/>
              </a:solidFill>
              <a:effectLst/>
              <a:latin typeface="arial" panose="020B0604020202020204" pitchFamily="34" charset="0"/>
            </a:endParaRPr>
          </a:p>
          <a:p>
            <a:pPr latinLnBrk="1"/>
            <a:r>
              <a:rPr lang="en-US" b="0" i="0" dirty="0">
                <a:solidFill>
                  <a:srgbClr val="374151"/>
                </a:solidFill>
                <a:effectLst/>
                <a:latin typeface="__Inter_aaf875"/>
              </a:rPr>
              <a:t>Proteus 8 is a proprietary software tool suite used primarily for electronic design automation. It is developed by </a:t>
            </a:r>
            <a:r>
              <a:rPr lang="en-US" b="0" i="0" dirty="0" err="1">
                <a:solidFill>
                  <a:srgbClr val="374151"/>
                </a:solidFill>
                <a:effectLst/>
                <a:latin typeface="__Inter_aaf875"/>
              </a:rPr>
              <a:t>Labcenter</a:t>
            </a:r>
            <a:r>
              <a:rPr lang="en-US" b="0" i="0" dirty="0">
                <a:solidFill>
                  <a:srgbClr val="374151"/>
                </a:solidFill>
                <a:effectLst/>
                <a:latin typeface="__Inter_aaf875"/>
              </a:rPr>
              <a:t> Electronics Ltd and is available in multiple languages. Proteus 8 is used mainly by electronic design engineers and technicians to create schematics and electronic prints for manufacturing printed circuit boards. It offers features such as schematic capture, simulation, and PCB layout design. All PCB Design products include an </a:t>
            </a:r>
            <a:r>
              <a:rPr lang="en-US" b="0" i="0" dirty="0" err="1">
                <a:solidFill>
                  <a:srgbClr val="374151"/>
                </a:solidFill>
                <a:effectLst/>
                <a:latin typeface="__Inter_aaf875"/>
              </a:rPr>
              <a:t>autorouter</a:t>
            </a:r>
            <a:r>
              <a:rPr lang="en-US" b="0" i="0" dirty="0">
                <a:solidFill>
                  <a:srgbClr val="374151"/>
                </a:solidFill>
                <a:effectLst/>
                <a:latin typeface="__Inter_aaf875"/>
              </a:rPr>
              <a:t> and basic mixed mode SPICE simulation capabilities. The software supports co-simulation of various microcontrollers, including Arduino and Raspberry Pi. Proteus 8 also includes a 3D viewer for visualizing the board under development.</a:t>
            </a:r>
            <a:endParaRPr lang="en-US" b="0" i="0" dirty="0">
              <a:solidFill>
                <a:srgbClr val="444444"/>
              </a:solidFill>
              <a:effectLst/>
              <a:latin typeface="arial" panose="020B0604020202020204" pitchFamily="34" charset="0"/>
            </a:endParaRPr>
          </a:p>
        </p:txBody>
      </p:sp>
      <p:sp>
        <p:nvSpPr>
          <p:cNvPr id="2" name="TextBox 1">
            <a:extLst>
              <a:ext uri="{FF2B5EF4-FFF2-40B4-BE49-F238E27FC236}">
                <a16:creationId xmlns:a16="http://schemas.microsoft.com/office/drawing/2014/main" id="{7F20663E-0599-2D15-2C8B-1B1D9A717ED7}"/>
              </a:ext>
            </a:extLst>
          </p:cNvPr>
          <p:cNvSpPr txBox="1"/>
          <p:nvPr/>
        </p:nvSpPr>
        <p:spPr>
          <a:xfrm>
            <a:off x="971550" y="5600700"/>
            <a:ext cx="12811125" cy="1754326"/>
          </a:xfrm>
          <a:prstGeom prst="rect">
            <a:avLst/>
          </a:prstGeom>
          <a:noFill/>
        </p:spPr>
        <p:txBody>
          <a:bodyPr wrap="square" rtlCol="0">
            <a:spAutoFit/>
          </a:bodyPr>
          <a:lstStyle/>
          <a:p>
            <a:r>
              <a:rPr lang="en-US" b="1" u="sng" dirty="0"/>
              <a:t>MQTT</a:t>
            </a:r>
          </a:p>
          <a:p>
            <a:endParaRPr lang="en-US" b="1" u="sng" dirty="0"/>
          </a:p>
          <a:p>
            <a:endParaRPr lang="en-US" b="1" u="sng" dirty="0"/>
          </a:p>
          <a:p>
            <a:r>
              <a:rPr lang="en-US" dirty="0">
                <a:latin typeface="adonis-web"/>
              </a:rPr>
              <a:t>MQTT is a standards-based messaging protocol, or set of rules, used for machine-to-machine communication. Smart sensors, wearables, and other Internet of Things (IoT) devices typically have to transmit and receive data over a resource-constrained network with limited bandwidth.</a:t>
            </a:r>
            <a:endParaRPr lang="en-IN" dirty="0">
              <a:latin typeface="adonis-web"/>
            </a:endParaRPr>
          </a:p>
        </p:txBody>
      </p:sp>
      <p:pic>
        <p:nvPicPr>
          <p:cNvPr id="4" name="Picture 3">
            <a:extLst>
              <a:ext uri="{FF2B5EF4-FFF2-40B4-BE49-F238E27FC236}">
                <a16:creationId xmlns:a16="http://schemas.microsoft.com/office/drawing/2014/main" id="{EAAE0B21-A3F5-8903-CC32-04BAF305A912}"/>
              </a:ext>
            </a:extLst>
          </p:cNvPr>
          <p:cNvPicPr>
            <a:picLocks noChangeAspect="1"/>
          </p:cNvPicPr>
          <p:nvPr/>
        </p:nvPicPr>
        <p:blipFill>
          <a:blip r:embed="rId3"/>
          <a:stretch>
            <a:fillRect/>
          </a:stretch>
        </p:blipFill>
        <p:spPr>
          <a:xfrm>
            <a:off x="2519362" y="4769388"/>
            <a:ext cx="2314575" cy="1754326"/>
          </a:xfrm>
          <a:prstGeom prst="rect">
            <a:avLst/>
          </a:prstGeom>
        </p:spPr>
      </p:pic>
      <p:pic>
        <p:nvPicPr>
          <p:cNvPr id="7" name="Picture 6">
            <a:extLst>
              <a:ext uri="{FF2B5EF4-FFF2-40B4-BE49-F238E27FC236}">
                <a16:creationId xmlns:a16="http://schemas.microsoft.com/office/drawing/2014/main" id="{CADA57F7-BEB3-8C40-282D-4D4C25E9D038}"/>
              </a:ext>
            </a:extLst>
          </p:cNvPr>
          <p:cNvPicPr>
            <a:picLocks noChangeAspect="1"/>
          </p:cNvPicPr>
          <p:nvPr/>
        </p:nvPicPr>
        <p:blipFill>
          <a:blip r:embed="rId4"/>
          <a:stretch>
            <a:fillRect/>
          </a:stretch>
        </p:blipFill>
        <p:spPr>
          <a:xfrm>
            <a:off x="3080918" y="926643"/>
            <a:ext cx="2824582" cy="19050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BF0784-02F6-C57F-93F3-DD5C416CBB2F}"/>
              </a:ext>
            </a:extLst>
          </p:cNvPr>
          <p:cNvSpPr txBox="1"/>
          <p:nvPr/>
        </p:nvSpPr>
        <p:spPr>
          <a:xfrm rot="10800000" flipH="1" flipV="1">
            <a:off x="5075165" y="278636"/>
            <a:ext cx="3059185" cy="523220"/>
          </a:xfrm>
          <a:prstGeom prst="rect">
            <a:avLst/>
          </a:prstGeom>
          <a:noFill/>
        </p:spPr>
        <p:txBody>
          <a:bodyPr wrap="square" rtlCol="0">
            <a:spAutoFit/>
          </a:bodyPr>
          <a:lstStyle/>
          <a:p>
            <a:r>
              <a:rPr lang="en-US" sz="2800" b="1" u="sng" dirty="0">
                <a:solidFill>
                  <a:schemeClr val="accent2"/>
                </a:solidFill>
              </a:rPr>
              <a:t>Proteus</a:t>
            </a:r>
            <a:r>
              <a:rPr lang="en-US" sz="2800" b="1" dirty="0">
                <a:solidFill>
                  <a:schemeClr val="accent2"/>
                </a:solidFill>
              </a:rPr>
              <a:t> </a:t>
            </a:r>
            <a:r>
              <a:rPr lang="en-US" sz="2800" b="1" u="sng" dirty="0">
                <a:solidFill>
                  <a:schemeClr val="accent2"/>
                </a:solidFill>
              </a:rPr>
              <a:t>D</a:t>
            </a:r>
            <a:r>
              <a:rPr lang="en-IN" sz="2800" b="1" u="sng" dirty="0" err="1">
                <a:solidFill>
                  <a:schemeClr val="accent2"/>
                </a:solidFill>
              </a:rPr>
              <a:t>iagram</a:t>
            </a:r>
            <a:endParaRPr lang="en-IN" b="1" u="sng" dirty="0">
              <a:solidFill>
                <a:schemeClr val="accent2"/>
              </a:solidFill>
            </a:endParaRPr>
          </a:p>
        </p:txBody>
      </p:sp>
      <p:pic>
        <p:nvPicPr>
          <p:cNvPr id="2" name="Picture 1">
            <a:extLst>
              <a:ext uri="{FF2B5EF4-FFF2-40B4-BE49-F238E27FC236}">
                <a16:creationId xmlns:a16="http://schemas.microsoft.com/office/drawing/2014/main" id="{E773F76E-15A8-625C-17BC-11B6A63F7BAB}"/>
              </a:ext>
            </a:extLst>
          </p:cNvPr>
          <p:cNvPicPr>
            <a:picLocks noChangeAspect="1"/>
          </p:cNvPicPr>
          <p:nvPr/>
        </p:nvPicPr>
        <p:blipFill>
          <a:blip r:embed="rId3"/>
          <a:stretch>
            <a:fillRect/>
          </a:stretch>
        </p:blipFill>
        <p:spPr>
          <a:xfrm>
            <a:off x="2581274" y="791223"/>
            <a:ext cx="8524875" cy="6439535"/>
          </a:xfrm>
          <a:prstGeom prst="rect">
            <a:avLst/>
          </a:prstGeom>
        </p:spPr>
      </p:pic>
    </p:spTree>
    <p:extLst>
      <p:ext uri="{BB962C8B-B14F-4D97-AF65-F5344CB8AC3E}">
        <p14:creationId xmlns:p14="http://schemas.microsoft.com/office/powerpoint/2010/main" val="3913115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D8A3200-6F58-D2B1-F639-090DCCB9CEB4}"/>
              </a:ext>
            </a:extLst>
          </p:cNvPr>
          <p:cNvSpPr txBox="1"/>
          <p:nvPr/>
        </p:nvSpPr>
        <p:spPr>
          <a:xfrm rot="10800000" flipH="1" flipV="1">
            <a:off x="2217665" y="305768"/>
            <a:ext cx="2111605" cy="523220"/>
          </a:xfrm>
          <a:prstGeom prst="rect">
            <a:avLst/>
          </a:prstGeom>
          <a:noFill/>
        </p:spPr>
        <p:txBody>
          <a:bodyPr wrap="square" rtlCol="0">
            <a:spAutoFit/>
          </a:bodyPr>
          <a:lstStyle/>
          <a:p>
            <a:r>
              <a:rPr lang="en-IN" sz="2800" b="1" u="sng" dirty="0">
                <a:solidFill>
                  <a:schemeClr val="accent2"/>
                </a:solidFill>
              </a:rPr>
              <a:t>Flow Chart</a:t>
            </a:r>
            <a:endParaRPr lang="en-IN" b="1" u="sng" dirty="0">
              <a:solidFill>
                <a:schemeClr val="accent2"/>
              </a:solidFill>
            </a:endParaRPr>
          </a:p>
        </p:txBody>
      </p:sp>
      <p:sp>
        <p:nvSpPr>
          <p:cNvPr id="5" name="TextBox 4">
            <a:extLst>
              <a:ext uri="{FF2B5EF4-FFF2-40B4-BE49-F238E27FC236}">
                <a16:creationId xmlns:a16="http://schemas.microsoft.com/office/drawing/2014/main" id="{ADBF0784-02F6-C57F-93F3-DD5C416CBB2F}"/>
              </a:ext>
            </a:extLst>
          </p:cNvPr>
          <p:cNvSpPr txBox="1"/>
          <p:nvPr/>
        </p:nvSpPr>
        <p:spPr>
          <a:xfrm rot="10800000" flipH="1" flipV="1">
            <a:off x="9504290" y="196557"/>
            <a:ext cx="2111605" cy="523220"/>
          </a:xfrm>
          <a:prstGeom prst="rect">
            <a:avLst/>
          </a:prstGeom>
          <a:noFill/>
        </p:spPr>
        <p:txBody>
          <a:bodyPr wrap="square" rtlCol="0">
            <a:spAutoFit/>
          </a:bodyPr>
          <a:lstStyle/>
          <a:p>
            <a:r>
              <a:rPr lang="en-US" sz="2800" b="1" u="sng" dirty="0">
                <a:solidFill>
                  <a:schemeClr val="accent2"/>
                </a:solidFill>
              </a:rPr>
              <a:t>Working</a:t>
            </a:r>
            <a:endParaRPr lang="en-IN" b="1" u="sng" dirty="0">
              <a:solidFill>
                <a:schemeClr val="accent2"/>
              </a:solidFill>
            </a:endParaRPr>
          </a:p>
        </p:txBody>
      </p:sp>
      <p:sp>
        <p:nvSpPr>
          <p:cNvPr id="2" name="TextBox 1">
            <a:extLst>
              <a:ext uri="{FF2B5EF4-FFF2-40B4-BE49-F238E27FC236}">
                <a16:creationId xmlns:a16="http://schemas.microsoft.com/office/drawing/2014/main" id="{3BC6098E-C5BB-4BC8-8C5D-A50BBBC32FAA}"/>
              </a:ext>
            </a:extLst>
          </p:cNvPr>
          <p:cNvSpPr txBox="1"/>
          <p:nvPr/>
        </p:nvSpPr>
        <p:spPr>
          <a:xfrm>
            <a:off x="7646670" y="948690"/>
            <a:ext cx="5623560" cy="6001643"/>
          </a:xfrm>
          <a:prstGeom prst="rect">
            <a:avLst/>
          </a:prstGeom>
          <a:noFill/>
        </p:spPr>
        <p:txBody>
          <a:bodyPr wrap="square" rtlCol="0">
            <a:spAutoFit/>
          </a:bodyPr>
          <a:lstStyle/>
          <a:p>
            <a:r>
              <a:rPr lang="en-US" sz="2400" b="0" i="0" dirty="0">
                <a:effectLst/>
                <a:latin typeface="Google Sans"/>
              </a:rPr>
              <a:t>The proposed method consists of power supply, </a:t>
            </a:r>
            <a:r>
              <a:rPr lang="en-US" sz="2400" dirty="0">
                <a:latin typeface="Google Sans"/>
              </a:rPr>
              <a:t>IR </a:t>
            </a:r>
            <a:r>
              <a:rPr lang="en-US" sz="2400" dirty="0" err="1">
                <a:latin typeface="Google Sans"/>
              </a:rPr>
              <a:t>senors</a:t>
            </a:r>
            <a:r>
              <a:rPr lang="en-US" sz="2400" b="0" i="0" dirty="0">
                <a:effectLst/>
                <a:latin typeface="Google Sans"/>
              </a:rPr>
              <a:t>, LCD module, </a:t>
            </a:r>
            <a:r>
              <a:rPr lang="en-US" sz="2400" dirty="0" err="1">
                <a:latin typeface="Google Sans"/>
              </a:rPr>
              <a:t>Rapberry</a:t>
            </a:r>
            <a:r>
              <a:rPr lang="en-US" sz="2400" dirty="0">
                <a:latin typeface="Google Sans"/>
              </a:rPr>
              <a:t> pi</a:t>
            </a:r>
            <a:r>
              <a:rPr lang="en-US" sz="2400" b="0" i="0" dirty="0">
                <a:effectLst/>
                <a:latin typeface="Google Sans"/>
              </a:rPr>
              <a:t> and mobile application. </a:t>
            </a:r>
          </a:p>
          <a:p>
            <a:endParaRPr lang="en-US" sz="2400" b="0" i="0" dirty="0">
              <a:effectLst/>
              <a:latin typeface="Google Sans"/>
            </a:endParaRPr>
          </a:p>
          <a:p>
            <a:r>
              <a:rPr lang="en-US" sz="2400" b="0" i="0" dirty="0">
                <a:effectLst/>
                <a:latin typeface="Google Sans"/>
              </a:rPr>
              <a:t> We will give them external power supply,</a:t>
            </a:r>
          </a:p>
          <a:p>
            <a:r>
              <a:rPr lang="en-US" sz="2400" b="0" i="0" dirty="0">
                <a:effectLst/>
                <a:latin typeface="Google Sans"/>
              </a:rPr>
              <a:t>Due to that all functions of equipment's are ON. </a:t>
            </a:r>
          </a:p>
          <a:p>
            <a:endParaRPr lang="en-US" sz="2400" b="0" i="0" dirty="0">
              <a:effectLst/>
              <a:latin typeface="Google Sans"/>
            </a:endParaRPr>
          </a:p>
          <a:p>
            <a:r>
              <a:rPr lang="en-US" sz="2400" dirty="0">
                <a:latin typeface="Google Sans"/>
              </a:rPr>
              <a:t>U</a:t>
            </a:r>
            <a:r>
              <a:rPr lang="en-US" sz="2400" b="0" i="0" dirty="0">
                <a:effectLst/>
                <a:latin typeface="Google Sans"/>
              </a:rPr>
              <a:t>pload the program in </a:t>
            </a:r>
            <a:r>
              <a:rPr lang="en-US" sz="2400" dirty="0">
                <a:latin typeface="Google Sans"/>
              </a:rPr>
              <a:t>raspberry pi</a:t>
            </a:r>
            <a:r>
              <a:rPr lang="en-US" sz="2400" b="0" i="0" dirty="0">
                <a:effectLst/>
                <a:latin typeface="Google Sans"/>
              </a:rPr>
              <a:t>.</a:t>
            </a:r>
          </a:p>
          <a:p>
            <a:endParaRPr lang="en-US" sz="2400" b="0" i="0" dirty="0">
              <a:effectLst/>
              <a:latin typeface="Google Sans"/>
            </a:endParaRPr>
          </a:p>
          <a:p>
            <a:r>
              <a:rPr lang="en-US" sz="2400" dirty="0">
                <a:latin typeface="Google Sans"/>
              </a:rPr>
              <a:t>IR sensor detect the presence of vehicle and display will show the Output.</a:t>
            </a:r>
            <a:r>
              <a:rPr lang="en-US" sz="2400" b="0" i="0" dirty="0">
                <a:effectLst/>
                <a:latin typeface="Google Sans"/>
              </a:rPr>
              <a:t> </a:t>
            </a:r>
          </a:p>
          <a:p>
            <a:endParaRPr lang="en-US" sz="2400" b="0" i="0" dirty="0">
              <a:effectLst/>
              <a:latin typeface="Google Sans"/>
            </a:endParaRPr>
          </a:p>
          <a:p>
            <a:r>
              <a:rPr lang="en-US" sz="2400" b="0" i="0" dirty="0">
                <a:effectLst/>
                <a:latin typeface="Google Sans"/>
              </a:rPr>
              <a:t>At that time, we will pass the notice/</a:t>
            </a:r>
            <a:r>
              <a:rPr lang="en-US" sz="2400" dirty="0">
                <a:latin typeface="Google Sans"/>
              </a:rPr>
              <a:t>Message</a:t>
            </a:r>
            <a:r>
              <a:rPr lang="en-US" sz="2400" b="0" i="0" dirty="0">
                <a:effectLst/>
                <a:latin typeface="Google Sans"/>
              </a:rPr>
              <a:t> which we want using mobile.</a:t>
            </a:r>
            <a:endParaRPr lang="en-US" sz="2400" dirty="0"/>
          </a:p>
        </p:txBody>
      </p:sp>
      <p:sp>
        <p:nvSpPr>
          <p:cNvPr id="6" name="Diamond 5">
            <a:extLst>
              <a:ext uri="{FF2B5EF4-FFF2-40B4-BE49-F238E27FC236}">
                <a16:creationId xmlns:a16="http://schemas.microsoft.com/office/drawing/2014/main" id="{94D88F86-11D0-4D25-8C07-AD5AB34DA536}"/>
              </a:ext>
            </a:extLst>
          </p:cNvPr>
          <p:cNvSpPr/>
          <p:nvPr/>
        </p:nvSpPr>
        <p:spPr>
          <a:xfrm>
            <a:off x="2217665" y="2499360"/>
            <a:ext cx="1328175" cy="55880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E1B41B6-9F74-CD66-7FF1-6598FCB7FB9C}"/>
              </a:ext>
            </a:extLst>
          </p:cNvPr>
          <p:cNvPicPr>
            <a:picLocks noChangeAspect="1"/>
          </p:cNvPicPr>
          <p:nvPr/>
        </p:nvPicPr>
        <p:blipFill>
          <a:blip r:embed="rId3"/>
          <a:stretch>
            <a:fillRect/>
          </a:stretch>
        </p:blipFill>
        <p:spPr>
          <a:xfrm>
            <a:off x="204221" y="948690"/>
            <a:ext cx="6368030" cy="5811061"/>
          </a:xfrm>
          <a:prstGeom prst="rect">
            <a:avLst/>
          </a:prstGeom>
        </p:spPr>
      </p:pic>
    </p:spTree>
    <p:extLst>
      <p:ext uri="{BB962C8B-B14F-4D97-AF65-F5344CB8AC3E}">
        <p14:creationId xmlns:p14="http://schemas.microsoft.com/office/powerpoint/2010/main" val="233846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908E88-3506-8099-AD4B-B7686F803120}"/>
              </a:ext>
            </a:extLst>
          </p:cNvPr>
          <p:cNvSpPr txBox="1"/>
          <p:nvPr/>
        </p:nvSpPr>
        <p:spPr>
          <a:xfrm rot="10800000" flipH="1" flipV="1">
            <a:off x="5884790" y="119115"/>
            <a:ext cx="3108715" cy="523220"/>
          </a:xfrm>
          <a:prstGeom prst="rect">
            <a:avLst/>
          </a:prstGeom>
          <a:noFill/>
        </p:spPr>
        <p:txBody>
          <a:bodyPr wrap="square" rtlCol="0">
            <a:spAutoFit/>
          </a:bodyPr>
          <a:lstStyle/>
          <a:p>
            <a:r>
              <a:rPr lang="en-IN" sz="2800" b="1" u="sng" dirty="0">
                <a:solidFill>
                  <a:schemeClr val="accent2"/>
                </a:solidFill>
              </a:rPr>
              <a:t>I/O</a:t>
            </a:r>
            <a:r>
              <a:rPr lang="en-IN" sz="2800" b="1" dirty="0">
                <a:solidFill>
                  <a:schemeClr val="accent2"/>
                </a:solidFill>
              </a:rPr>
              <a:t>  </a:t>
            </a:r>
            <a:r>
              <a:rPr lang="en-IN" sz="2800" b="1" u="sng" dirty="0">
                <a:solidFill>
                  <a:schemeClr val="accent2"/>
                </a:solidFill>
              </a:rPr>
              <a:t>Video</a:t>
            </a:r>
            <a:endParaRPr lang="en-IN" b="1" u="sng" dirty="0">
              <a:solidFill>
                <a:schemeClr val="accent2"/>
              </a:solidFill>
            </a:endParaRPr>
          </a:p>
        </p:txBody>
      </p:sp>
      <p:pic>
        <p:nvPicPr>
          <p:cNvPr id="2" name="VID_20240415_094442">
            <a:hlinkClick r:id="" action="ppaction://media"/>
            <a:extLst>
              <a:ext uri="{FF2B5EF4-FFF2-40B4-BE49-F238E27FC236}">
                <a16:creationId xmlns:a16="http://schemas.microsoft.com/office/drawing/2014/main" id="{3940F8A8-12F9-836A-A4F9-F9F8A68037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996" y="1032272"/>
            <a:ext cx="7296151" cy="5806678"/>
          </a:xfrm>
          <a:prstGeom prst="rect">
            <a:avLst/>
          </a:prstGeom>
        </p:spPr>
      </p:pic>
      <p:pic>
        <p:nvPicPr>
          <p:cNvPr id="5" name="Picture 4">
            <a:extLst>
              <a:ext uri="{FF2B5EF4-FFF2-40B4-BE49-F238E27FC236}">
                <a16:creationId xmlns:a16="http://schemas.microsoft.com/office/drawing/2014/main" id="{6BD4E980-1717-42C8-F61C-2BED92FF0E66}"/>
              </a:ext>
            </a:extLst>
          </p:cNvPr>
          <p:cNvPicPr>
            <a:picLocks noChangeAspect="1"/>
          </p:cNvPicPr>
          <p:nvPr/>
        </p:nvPicPr>
        <p:blipFill>
          <a:blip r:embed="rId5"/>
          <a:stretch>
            <a:fillRect/>
          </a:stretch>
        </p:blipFill>
        <p:spPr>
          <a:xfrm rot="16200000">
            <a:off x="6470515" y="2287786"/>
            <a:ext cx="5908638" cy="3543300"/>
          </a:xfrm>
          <a:prstGeom prst="rect">
            <a:avLst/>
          </a:prstGeom>
        </p:spPr>
      </p:pic>
      <p:pic>
        <p:nvPicPr>
          <p:cNvPr id="4" name="Picture 3">
            <a:extLst>
              <a:ext uri="{FF2B5EF4-FFF2-40B4-BE49-F238E27FC236}">
                <a16:creationId xmlns:a16="http://schemas.microsoft.com/office/drawing/2014/main" id="{D49B89E0-18C7-B6CD-514A-E5E04572643C}"/>
              </a:ext>
            </a:extLst>
          </p:cNvPr>
          <p:cNvPicPr>
            <a:picLocks noChangeAspect="1"/>
          </p:cNvPicPr>
          <p:nvPr/>
        </p:nvPicPr>
        <p:blipFill rotWithShape="1">
          <a:blip r:embed="rId6">
            <a:extLst>
              <a:ext uri="{28A0092B-C50C-407E-A947-70E740481C1C}">
                <a14:useLocalDpi xmlns:a14="http://schemas.microsoft.com/office/drawing/2010/main" val="0"/>
              </a:ext>
            </a:extLst>
          </a:blip>
          <a:srcRect t="4258"/>
          <a:stretch/>
        </p:blipFill>
        <p:spPr bwMode="auto">
          <a:xfrm>
            <a:off x="11343967" y="1105115"/>
            <a:ext cx="3298007" cy="590863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231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760</TotalTime>
  <Words>1033</Words>
  <Application>Microsoft Office PowerPoint</Application>
  <PresentationFormat>Custom</PresentationFormat>
  <Paragraphs>83</Paragraphs>
  <Slides>12</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__Inter_aaf875</vt:lpstr>
      <vt:lpstr>adonis-web</vt:lpstr>
      <vt:lpstr>Arial</vt:lpstr>
      <vt:lpstr>Arial</vt:lpstr>
      <vt:lpstr>Calibri</vt:lpstr>
      <vt:lpstr>Gill Sans MT</vt:lpstr>
      <vt:lpstr>Google Sans</vt:lpstr>
      <vt:lpstr>Roboto</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Ashis pradhan-12220083</cp:lastModifiedBy>
  <cp:revision>77</cp:revision>
  <dcterms:created xsi:type="dcterms:W3CDTF">2023-10-05T12:53:47Z</dcterms:created>
  <dcterms:modified xsi:type="dcterms:W3CDTF">2024-04-25T10:03:57Z</dcterms:modified>
</cp:coreProperties>
</file>